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C98A8-D60C-4A1A-8B02-06B9E630BB6F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C0A0-0602-41F0-82CA-173771DAB8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6E776BC-F987-463C-A77F-01500D2CCAFE}" type="datetime1">
              <a:rPr lang="en-US" smtClean="0"/>
              <a:t>5/24/2020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1B5595-DB66-430D-9152-B612D79F82D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5E8D5-2CEB-4407-BE30-4473532D9E8A}" type="datetime1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1B5595-DB66-430D-9152-B612D79F8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6311B-97FF-497B-81F6-F091D792BAE6}" type="datetime1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1B5595-DB66-430D-9152-B612D79F8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55CC2-86F2-4477-B25A-2F69D93C3D06}" type="datetime1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1B5595-DB66-430D-9152-B612D79F8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542DEF7-326D-4343-8D2D-C353BB5002A7}" type="datetime1">
              <a:rPr lang="en-US" smtClean="0"/>
              <a:t>5/24/2020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1B5595-DB66-430D-9152-B612D79F82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CA2342-3565-49A5-9CAC-9EA82246D036}" type="datetime1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D1B5595-DB66-430D-9152-B612D79F82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98545-E0D8-42BE-A32F-C8A64C51DEA0}" type="datetime1">
              <a:rPr lang="en-US" smtClean="0"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D1B5595-DB66-430D-9152-B612D79F8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DB585E-6894-47FE-B3DF-E4B032E98162}" type="datetime1">
              <a:rPr lang="en-US" smtClean="0"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1B5595-DB66-430D-9152-B612D79F82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242D2-5F87-4F7D-8D48-251837FD0F84}" type="datetime1">
              <a:rPr lang="en-US" smtClean="0"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1B5595-DB66-430D-9152-B612D79F8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BB6C97E-D246-4418-A2BC-4C821A27C93C}" type="datetime1">
              <a:rPr lang="en-US" smtClean="0"/>
              <a:t>5/24/2020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1B5595-DB66-430D-9152-B612D79F82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F808609-39EE-45C9-A200-F3E4BF57A894}" type="datetime1">
              <a:rPr lang="en-US" smtClean="0"/>
              <a:t>5/24/2020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1B5595-DB66-430D-9152-B612D79F82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6614DF2-7C99-4708-81D0-87D4071F649F}" type="datetime1">
              <a:rPr lang="en-US" smtClean="0"/>
              <a:t>5/24/2020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D1B5595-DB66-430D-9152-B612D79F82D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b="1" dirty="0" smtClean="0">
                <a:solidFill>
                  <a:srgbClr val="C00000"/>
                </a:solidFill>
              </a:rPr>
              <a:t>Сличност троуглова</a:t>
            </a:r>
            <a:br>
              <a:rPr lang="sr-Cyrl-RS" b="1" dirty="0" smtClean="0">
                <a:solidFill>
                  <a:srgbClr val="C00000"/>
                </a:solidFill>
              </a:rPr>
            </a:br>
            <a:r>
              <a:rPr lang="sr-Cyrl-RS" b="1" dirty="0" smtClean="0">
                <a:solidFill>
                  <a:srgbClr val="C00000"/>
                </a:solidFill>
              </a:rPr>
              <a:t>- утврђивање -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3570" y="2857496"/>
            <a:ext cx="2978826" cy="128588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dirty="0" smtClean="0">
                <a:solidFill>
                  <a:srgbClr val="002060"/>
                </a:solidFill>
              </a:rPr>
              <a:t>    25.05.2020.</a:t>
            </a:r>
          </a:p>
          <a:p>
            <a:pPr algn="ctr"/>
            <a:r>
              <a:rPr lang="sr-Cyrl-RS" dirty="0" smtClean="0">
                <a:solidFill>
                  <a:srgbClr val="002060"/>
                </a:solidFill>
              </a:rPr>
              <a:t>  7. разред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lustracija-matemati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643314"/>
            <a:ext cx="5143536" cy="26706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35798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Драги седмаци,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Кроз задатке који следе вежбамо сличност </a:t>
            </a:r>
          </a:p>
          <a:p>
            <a:pPr>
              <a:buNone/>
            </a:pPr>
            <a:r>
              <a:rPr lang="sr-Cyrl-RS" dirty="0" smtClean="0"/>
              <a:t>троуглова.</a:t>
            </a:r>
            <a:endParaRPr lang="sr-Cyrl-RS" dirty="0" smtClean="0"/>
          </a:p>
          <a:p>
            <a:pPr marL="514350" indent="-514350">
              <a:buNone/>
            </a:pPr>
            <a:r>
              <a:rPr lang="sr-Cyrl-RS" dirty="0" smtClean="0"/>
              <a:t>   </a:t>
            </a:r>
            <a:r>
              <a:rPr lang="sr-Cyrl-RS" sz="2800" dirty="0" smtClean="0">
                <a:solidFill>
                  <a:srgbClr val="FFC000"/>
                </a:solidFill>
              </a:rPr>
              <a:t>1.</a:t>
            </a:r>
            <a:r>
              <a:rPr lang="sr-Cyrl-RS" sz="2800" dirty="0" smtClean="0"/>
              <a:t> Који од датих троуглова на слици су слични? </a:t>
            </a:r>
          </a:p>
          <a:p>
            <a:pPr marL="514350" indent="-514350">
              <a:buNone/>
            </a:pPr>
            <a:r>
              <a:rPr lang="sr-Cyrl-RS" sz="2800" dirty="0" smtClean="0"/>
              <a:t>Запиши парове пропорционалних страница.</a:t>
            </a:r>
            <a:endParaRPr lang="en-US" sz="2800" dirty="0"/>
          </a:p>
        </p:txBody>
      </p:sp>
      <p:pic>
        <p:nvPicPr>
          <p:cNvPr id="4" name="Picture 3" descr="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214686"/>
            <a:ext cx="7572428" cy="3250319"/>
          </a:xfrm>
          <a:prstGeom prst="rect">
            <a:avLst/>
          </a:prstGeom>
          <a:ln>
            <a:solidFill>
              <a:srgbClr val="92D050"/>
            </a:solidFill>
          </a:ln>
        </p:spPr>
      </p:pic>
      <p:sp>
        <p:nvSpPr>
          <p:cNvPr id="5" name="Chevron 4"/>
          <p:cNvSpPr/>
          <p:nvPr/>
        </p:nvSpPr>
        <p:spPr>
          <a:xfrm>
            <a:off x="500034" y="500042"/>
            <a:ext cx="642942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5595-DB66-430D-9152-B612D79F82DB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35798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</a:t>
            </a:r>
            <a:r>
              <a:rPr lang="sr-Cyrl-RS" dirty="0" smtClean="0">
                <a:solidFill>
                  <a:srgbClr val="FFC000"/>
                </a:solidFill>
              </a:rPr>
              <a:t>2. </a:t>
            </a:r>
            <a:r>
              <a:rPr lang="sr-Cyrl-RS" dirty="0" smtClean="0"/>
              <a:t>Докажи  да је троугао </a:t>
            </a:r>
            <a:r>
              <a:rPr lang="sr-Latn-RS" dirty="0" smtClean="0"/>
              <a:t>OAB</a:t>
            </a:r>
            <a:r>
              <a:rPr lang="sr-Cyrl-RS" dirty="0" smtClean="0"/>
              <a:t> сличан </a:t>
            </a:r>
            <a:endParaRPr lang="sr-Latn-RS" dirty="0" smtClean="0"/>
          </a:p>
          <a:p>
            <a:pPr>
              <a:buNone/>
            </a:pPr>
            <a:r>
              <a:rPr lang="sr-Cyrl-RS" dirty="0" smtClean="0"/>
              <a:t>троуглу </a:t>
            </a:r>
            <a:r>
              <a:rPr lang="sr-Latn-RS" dirty="0" smtClean="0"/>
              <a:t>OCD</a:t>
            </a:r>
            <a:r>
              <a:rPr lang="sr-Cyrl-RS" dirty="0" smtClean="0"/>
              <a:t>. Одреди парове </a:t>
            </a:r>
          </a:p>
          <a:p>
            <a:pPr>
              <a:buNone/>
            </a:pPr>
            <a:r>
              <a:rPr lang="sr-Cyrl-RS" dirty="0" smtClean="0"/>
              <a:t>пропорционалних страница ових </a:t>
            </a:r>
          </a:p>
          <a:p>
            <a:pPr>
              <a:buNone/>
            </a:pPr>
            <a:r>
              <a:rPr lang="sr-Cyrl-RS" dirty="0" smtClean="0"/>
              <a:t>троуглова.</a:t>
            </a:r>
            <a:endParaRPr lang="en-US" dirty="0"/>
          </a:p>
        </p:txBody>
      </p:sp>
      <p:pic>
        <p:nvPicPr>
          <p:cNvPr id="4" name="Picture 3" descr="7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714620"/>
            <a:ext cx="8001056" cy="2928958"/>
          </a:xfrm>
          <a:prstGeom prst="rect">
            <a:avLst/>
          </a:prstGeom>
          <a:ln w="28575">
            <a:solidFill>
              <a:srgbClr val="92D050"/>
            </a:solidFill>
          </a:ln>
        </p:spPr>
      </p:pic>
      <p:sp>
        <p:nvSpPr>
          <p:cNvPr id="5" name="Curved Left Arrow 4"/>
          <p:cNvSpPr/>
          <p:nvPr/>
        </p:nvSpPr>
        <p:spPr>
          <a:xfrm rot="20639362">
            <a:off x="7215206" y="1571612"/>
            <a:ext cx="642942" cy="928694"/>
          </a:xfrm>
          <a:prstGeom prst="curved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 rot="20639362">
            <a:off x="8116629" y="1642267"/>
            <a:ext cx="642942" cy="928694"/>
          </a:xfrm>
          <a:prstGeom prst="curved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286380" y="5857892"/>
            <a:ext cx="1785950" cy="35719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858016" y="6143644"/>
            <a:ext cx="1785950" cy="35719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5595-DB66-430D-9152-B612D79F82DB}" type="slidenum">
              <a:rPr lang="en-US" smtClean="0"/>
              <a:t>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35798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Cyrl-RS" dirty="0" smtClean="0">
                <a:solidFill>
                  <a:srgbClr val="FFC000"/>
                </a:solidFill>
              </a:rPr>
              <a:t>3.</a:t>
            </a:r>
            <a:r>
              <a:rPr lang="sr-Cyrl-RS" dirty="0" smtClean="0"/>
              <a:t> Троуглови</a:t>
            </a:r>
            <a:r>
              <a:rPr lang="sr-Latn-RS" dirty="0" smtClean="0"/>
              <a:t>      </a:t>
            </a:r>
            <a:r>
              <a:rPr lang="sr-Cyrl-RS" dirty="0" smtClean="0"/>
              <a:t> и            су слични,                   </a:t>
            </a:r>
          </a:p>
          <a:p>
            <a:pPr>
              <a:buNone/>
            </a:pPr>
            <a:r>
              <a:rPr lang="sr-Cyrl-RS" dirty="0" smtClean="0"/>
              <a:t>Странице троугла         су</a:t>
            </a:r>
          </a:p>
          <a:p>
            <a:pPr>
              <a:buNone/>
            </a:pPr>
            <a:r>
              <a:rPr lang="sr-Latn-RS" dirty="0" smtClean="0"/>
              <a:t>a = 5 cm, b = 8 cm, c = 7cm</a:t>
            </a:r>
            <a:r>
              <a:rPr lang="sr-Cyrl-RS" smtClean="0"/>
              <a:t>, </a:t>
            </a:r>
            <a:r>
              <a:rPr lang="sr-Cyrl-RS" dirty="0" smtClean="0"/>
              <a:t>а </a:t>
            </a:r>
            <a:r>
              <a:rPr lang="sr-Latn-RS" dirty="0" smtClean="0"/>
              <a:t>k</a:t>
            </a:r>
            <a:r>
              <a:rPr lang="sr-Cyrl-RS" dirty="0" smtClean="0"/>
              <a:t> је </a:t>
            </a:r>
          </a:p>
          <a:p>
            <a:pPr>
              <a:buNone/>
            </a:pPr>
            <a:r>
              <a:rPr lang="sr-Cyrl-RS" dirty="0" smtClean="0"/>
              <a:t>коефицијент сличности ова два троугла.</a:t>
            </a:r>
            <a:endParaRPr lang="sr-Latn-RS" dirty="0" smtClean="0"/>
          </a:p>
          <a:p>
            <a:pPr>
              <a:buNone/>
            </a:pPr>
            <a:r>
              <a:rPr lang="sr-Cyrl-RS" dirty="0" smtClean="0"/>
              <a:t>Одреди странице троугла             ако је: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</a:t>
            </a:r>
            <a:r>
              <a:rPr lang="sr-Cyrl-RS" dirty="0" smtClean="0">
                <a:solidFill>
                  <a:srgbClr val="C00000"/>
                </a:solidFill>
              </a:rPr>
              <a:t>а)         </a:t>
            </a:r>
            <a:r>
              <a:rPr lang="sr-Cyrl-RS" dirty="0" smtClean="0"/>
              <a:t>= 10 </a:t>
            </a:r>
            <a:r>
              <a:rPr lang="sr-Latn-RS" dirty="0" smtClean="0"/>
              <a:t>cm</a:t>
            </a: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</a:t>
            </a:r>
            <a:r>
              <a:rPr lang="sr-Cyrl-RS" dirty="0" smtClean="0">
                <a:solidFill>
                  <a:srgbClr val="C00000"/>
                </a:solidFill>
              </a:rPr>
              <a:t>б)</a:t>
            </a:r>
            <a:r>
              <a:rPr lang="sr-Cyrl-RS" dirty="0" smtClean="0"/>
              <a:t> коефицијент сличности 0,8</a:t>
            </a:r>
            <a:r>
              <a:rPr lang="sr-Latn-RS" dirty="0" smtClean="0"/>
              <a:t> </a:t>
            </a:r>
            <a:r>
              <a:rPr lang="sr-Latn-RS" dirty="0" smtClean="0"/>
              <a:t>cm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     </a:t>
            </a:r>
            <a:r>
              <a:rPr lang="sr-Cyrl-RS" dirty="0" smtClean="0">
                <a:solidFill>
                  <a:srgbClr val="C00000"/>
                </a:solidFill>
              </a:rPr>
              <a:t>в) </a:t>
            </a:r>
            <a:r>
              <a:rPr lang="sr-Cyrl-RS" dirty="0" smtClean="0"/>
              <a:t>најдужа страница              је 12 </a:t>
            </a:r>
            <a:r>
              <a:rPr lang="sr-Latn-RS" dirty="0" smtClean="0"/>
              <a:t>cm</a:t>
            </a:r>
            <a:r>
              <a:rPr lang="sr-Cyrl-RS" dirty="0" smtClean="0"/>
              <a:t>.</a:t>
            </a:r>
          </a:p>
          <a:p>
            <a:pPr>
              <a:buNone/>
            </a:pPr>
            <a:r>
              <a:rPr lang="sr-Cyrl-RS" sz="2800" dirty="0" smtClean="0"/>
              <a:t>Задатке радите у школским </a:t>
            </a:r>
          </a:p>
          <a:p>
            <a:pPr>
              <a:buNone/>
            </a:pPr>
            <a:r>
              <a:rPr lang="sr-Cyrl-RS" sz="2800" dirty="0" smtClean="0"/>
              <a:t>с</a:t>
            </a:r>
            <a:r>
              <a:rPr lang="sr-Cyrl-RS" sz="2800" dirty="0" smtClean="0"/>
              <a:t>вескама и не треба да шаљете.</a:t>
            </a:r>
          </a:p>
          <a:p>
            <a:pPr>
              <a:buNone/>
            </a:pPr>
            <a:r>
              <a:rPr lang="sr-Cyrl-RS" dirty="0" smtClean="0"/>
              <a:t>  </a:t>
            </a:r>
            <a:r>
              <a:rPr lang="sr-Cyrl-RS" dirty="0" smtClean="0"/>
              <a:t>      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</a:t>
            </a:r>
            <a:endParaRPr lang="en-US" dirty="0"/>
          </a:p>
        </p:txBody>
      </p:sp>
      <p:pic>
        <p:nvPicPr>
          <p:cNvPr id="9" name="Picture 8" descr="7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428604"/>
            <a:ext cx="642942" cy="340381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10" name="Picture 9" descr="7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357166"/>
            <a:ext cx="916787" cy="428628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12" name="Picture 11" descr="7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928670"/>
            <a:ext cx="642942" cy="340381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13" name="Picture 12" descr="7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2357430"/>
            <a:ext cx="916787" cy="428628"/>
          </a:xfrm>
          <a:prstGeom prst="rect">
            <a:avLst/>
          </a:prstGeom>
        </p:spPr>
      </p:pic>
      <p:pic>
        <p:nvPicPr>
          <p:cNvPr id="14" name="Picture 13" descr="7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6578" y="357166"/>
            <a:ext cx="1857388" cy="735475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15" name="Picture 14" descr="79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728" y="2786058"/>
            <a:ext cx="571504" cy="731527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17" name="Picture 16" descr="7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4286256"/>
            <a:ext cx="916787" cy="428628"/>
          </a:xfrm>
          <a:prstGeom prst="rect">
            <a:avLst/>
          </a:prstGeom>
          <a:ln>
            <a:solidFill>
              <a:srgbClr val="92D050"/>
            </a:solidFill>
          </a:ln>
        </p:spPr>
      </p:pic>
      <p:sp>
        <p:nvSpPr>
          <p:cNvPr id="18" name="Cloud Callout 17"/>
          <p:cNvSpPr/>
          <p:nvPr/>
        </p:nvSpPr>
        <p:spPr>
          <a:xfrm>
            <a:off x="5786446" y="4857760"/>
            <a:ext cx="2857520" cy="150019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i="1" dirty="0" smtClean="0">
                <a:solidFill>
                  <a:srgbClr val="FFFF00"/>
                </a:solidFill>
              </a:rPr>
              <a:t>Срдачан поздрав наставница Марија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5595-DB66-430D-9152-B612D79F82DB}" type="slidenum">
              <a:rPr lang="en-US" smtClean="0"/>
              <a:t>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</TotalTime>
  <Words>150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Сличност троуглова - утврђивање -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Сличност троуглова - утврђивање -</dc:title>
  <dc:creator>Marija</dc:creator>
  <cp:lastModifiedBy>Marija</cp:lastModifiedBy>
  <cp:revision>4</cp:revision>
  <dcterms:created xsi:type="dcterms:W3CDTF">2020-05-24T20:25:24Z</dcterms:created>
  <dcterms:modified xsi:type="dcterms:W3CDTF">2020-05-24T20:56:45Z</dcterms:modified>
</cp:coreProperties>
</file>